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7"/>
  </p:handout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-53a6fc0423\awrad\IRI\local%20election%202\elections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demographics!$A$2:$A$3</c:f>
              <c:strCache>
                <c:ptCount val="2"/>
                <c:pt idx="0">
                  <c:v>Female انثى</c:v>
                </c:pt>
                <c:pt idx="1">
                  <c:v>Male ذكر</c:v>
                </c:pt>
              </c:strCache>
            </c:strRef>
          </c:cat>
          <c:val>
            <c:numRef>
              <c:f>demographics!$B$2:$B$3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strRef>
              <c:f>Sheet2!$A$66:$A$70</c:f>
              <c:strCache>
                <c:ptCount val="5"/>
                <c:pt idx="0">
                  <c:v>Satisfied راض</c:v>
                </c:pt>
                <c:pt idx="1">
                  <c:v>Somewhat satisfied        راض الى حد ما </c:v>
                </c:pt>
                <c:pt idx="2">
                  <c:v>Somewhat dissatisfied غير راض الى حد ما</c:v>
                </c:pt>
                <c:pt idx="3">
                  <c:v>Dissatisfied غير راض</c:v>
                </c:pt>
                <c:pt idx="4">
                  <c:v>I don’t know لا اعرف</c:v>
                </c:pt>
              </c:strCache>
            </c:strRef>
          </c:cat>
          <c:val>
            <c:numRef>
              <c:f>Sheet2!$B$66:$B$70</c:f>
              <c:numCache>
                <c:formatCode>0%</c:formatCode>
                <c:ptCount val="5"/>
                <c:pt idx="0">
                  <c:v>0.67000000000000082</c:v>
                </c:pt>
                <c:pt idx="1">
                  <c:v>0.25900000000000001</c:v>
                </c:pt>
                <c:pt idx="2">
                  <c:v>1.7000000000000001E-2</c:v>
                </c:pt>
                <c:pt idx="3">
                  <c:v>3.1000000000000021E-2</c:v>
                </c:pt>
                <c:pt idx="4">
                  <c:v>2.3E-2</c:v>
                </c:pt>
              </c:numCache>
            </c:numRef>
          </c:val>
        </c:ser>
        <c:dLbls>
          <c:showVal val="1"/>
        </c:dLbls>
        <c:shape val="box"/>
        <c:axId val="62713856"/>
        <c:axId val="62715392"/>
        <c:axId val="0"/>
      </c:bar3DChart>
      <c:catAx>
        <c:axId val="627138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2715392"/>
        <c:crosses val="autoZero"/>
        <c:auto val="1"/>
        <c:lblAlgn val="ctr"/>
        <c:lblOffset val="100"/>
      </c:catAx>
      <c:valAx>
        <c:axId val="62715392"/>
        <c:scaling>
          <c:orientation val="minMax"/>
        </c:scaling>
        <c:delete val="1"/>
        <c:axPos val="l"/>
        <c:numFmt formatCode="0%" sourceLinked="1"/>
        <c:tickLblPos val="none"/>
        <c:crossAx val="62713856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strRef>
              <c:f>Sheet2!$A$81:$A$85</c:f>
              <c:strCache>
                <c:ptCount val="5"/>
                <c:pt idx="0">
                  <c:v>Satisfied راض</c:v>
                </c:pt>
                <c:pt idx="1">
                  <c:v>Somewhat satisfied        راض الى حد ما </c:v>
                </c:pt>
                <c:pt idx="2">
                  <c:v>Somewhat dissatisfied غير راض الى حد ما</c:v>
                </c:pt>
                <c:pt idx="3">
                  <c:v>Dissatisfied غير راض</c:v>
                </c:pt>
                <c:pt idx="4">
                  <c:v>I don’t know لا اعرف</c:v>
                </c:pt>
              </c:strCache>
            </c:strRef>
          </c:cat>
          <c:val>
            <c:numRef>
              <c:f>Sheet2!$B$81:$B$85</c:f>
              <c:numCache>
                <c:formatCode>0%</c:formatCode>
                <c:ptCount val="5"/>
                <c:pt idx="0">
                  <c:v>0.37500000000000028</c:v>
                </c:pt>
                <c:pt idx="1">
                  <c:v>0.30400000000000033</c:v>
                </c:pt>
                <c:pt idx="2">
                  <c:v>9.8000000000000101E-2</c:v>
                </c:pt>
                <c:pt idx="3">
                  <c:v>0.20200000000000001</c:v>
                </c:pt>
                <c:pt idx="4">
                  <c:v>2.1999999999999999E-2</c:v>
                </c:pt>
              </c:numCache>
            </c:numRef>
          </c:val>
        </c:ser>
        <c:dLbls>
          <c:showVal val="1"/>
        </c:dLbls>
        <c:shape val="box"/>
        <c:axId val="62957056"/>
        <c:axId val="62958592"/>
        <c:axId val="0"/>
      </c:bar3DChart>
      <c:catAx>
        <c:axId val="62957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2958592"/>
        <c:crosses val="autoZero"/>
        <c:auto val="1"/>
        <c:lblAlgn val="ctr"/>
        <c:lblOffset val="100"/>
      </c:catAx>
      <c:valAx>
        <c:axId val="62958592"/>
        <c:scaling>
          <c:orientation val="minMax"/>
        </c:scaling>
        <c:delete val="1"/>
        <c:axPos val="l"/>
        <c:numFmt formatCode="0%" sourceLinked="1"/>
        <c:tickLblPos val="none"/>
        <c:crossAx val="62957056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strRef>
              <c:f>Sheet2!$A$95:$A$99</c:f>
              <c:strCache>
                <c:ptCount val="5"/>
                <c:pt idx="0">
                  <c:v>Satisfied راض</c:v>
                </c:pt>
                <c:pt idx="1">
                  <c:v>Somewhat satisfied        راض الى حد ما </c:v>
                </c:pt>
                <c:pt idx="2">
                  <c:v>Somewhat dissatisfied غير راض الى حد ما</c:v>
                </c:pt>
                <c:pt idx="3">
                  <c:v>Dissatisfied غير راض</c:v>
                </c:pt>
                <c:pt idx="4">
                  <c:v>I don’t know لا اعرف</c:v>
                </c:pt>
              </c:strCache>
            </c:strRef>
          </c:cat>
          <c:val>
            <c:numRef>
              <c:f>Sheet2!$B$95:$B$99</c:f>
              <c:numCache>
                <c:formatCode>0%</c:formatCode>
                <c:ptCount val="5"/>
                <c:pt idx="0">
                  <c:v>0.49400000000000033</c:v>
                </c:pt>
                <c:pt idx="1">
                  <c:v>0.26800000000000002</c:v>
                </c:pt>
                <c:pt idx="2">
                  <c:v>6.8000000000000019E-2</c:v>
                </c:pt>
                <c:pt idx="3">
                  <c:v>0.14300000000000004</c:v>
                </c:pt>
                <c:pt idx="4">
                  <c:v>2.7000000000000024E-2</c:v>
                </c:pt>
              </c:numCache>
            </c:numRef>
          </c:val>
        </c:ser>
        <c:dLbls>
          <c:showVal val="1"/>
        </c:dLbls>
        <c:shape val="box"/>
        <c:axId val="63048704"/>
        <c:axId val="63054592"/>
        <c:axId val="0"/>
      </c:bar3DChart>
      <c:catAx>
        <c:axId val="63048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3054592"/>
        <c:crosses val="autoZero"/>
        <c:auto val="1"/>
        <c:lblAlgn val="ctr"/>
        <c:lblOffset val="100"/>
      </c:catAx>
      <c:valAx>
        <c:axId val="63054592"/>
        <c:scaling>
          <c:orientation val="minMax"/>
        </c:scaling>
        <c:delete val="1"/>
        <c:axPos val="l"/>
        <c:numFmt formatCode="0%" sourceLinked="1"/>
        <c:tickLblPos val="none"/>
        <c:crossAx val="63048704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Sheet3!$A$3:$A$5</c:f>
              <c:strCache>
                <c:ptCount val="3"/>
                <c:pt idx="0">
                  <c:v>Yes نعم</c:v>
                </c:pt>
                <c:pt idx="1">
                  <c:v>No لا</c:v>
                </c:pt>
                <c:pt idx="2">
                  <c:v>I don’t know لا أعرف</c:v>
                </c:pt>
              </c:strCache>
            </c:strRef>
          </c:cat>
          <c:val>
            <c:numRef>
              <c:f>Sheet3!$B$3:$B$5</c:f>
              <c:numCache>
                <c:formatCode>0%</c:formatCode>
                <c:ptCount val="3"/>
                <c:pt idx="0">
                  <c:v>0.82299999999999995</c:v>
                </c:pt>
                <c:pt idx="1">
                  <c:v>0.15300000000000016</c:v>
                </c:pt>
                <c:pt idx="2">
                  <c:v>2.4E-2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strRef>
              <c:f>demographics!$A$91:$A$94</c:f>
              <c:strCache>
                <c:ptCount val="4"/>
                <c:pt idx="0">
                  <c:v>Fatah</c:v>
                </c:pt>
                <c:pt idx="1">
                  <c:v>Leftists</c:v>
                </c:pt>
                <c:pt idx="2">
                  <c:v>Islamists</c:v>
                </c:pt>
                <c:pt idx="3">
                  <c:v>Independents</c:v>
                </c:pt>
              </c:strCache>
            </c:strRef>
          </c:cat>
          <c:val>
            <c:numRef>
              <c:f>demographics!$B$91:$B$94</c:f>
              <c:numCache>
                <c:formatCode>0%</c:formatCode>
                <c:ptCount val="4"/>
                <c:pt idx="0">
                  <c:v>0.5</c:v>
                </c:pt>
                <c:pt idx="1">
                  <c:v>0.12000000000000002</c:v>
                </c:pt>
                <c:pt idx="2">
                  <c:v>0.1</c:v>
                </c:pt>
                <c:pt idx="3">
                  <c:v>0.28000000000000008</c:v>
                </c:pt>
              </c:numCache>
            </c:numRef>
          </c:val>
        </c:ser>
        <c:dLbls>
          <c:showVal val="1"/>
        </c:dLbls>
        <c:shape val="box"/>
        <c:axId val="63122432"/>
        <c:axId val="63132416"/>
        <c:axId val="0"/>
      </c:bar3DChart>
      <c:catAx>
        <c:axId val="63122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3132416"/>
        <c:crosses val="autoZero"/>
        <c:auto val="1"/>
        <c:lblAlgn val="ctr"/>
        <c:lblOffset val="100"/>
      </c:catAx>
      <c:valAx>
        <c:axId val="63132416"/>
        <c:scaling>
          <c:orientation val="minMax"/>
        </c:scaling>
        <c:delete val="1"/>
        <c:axPos val="l"/>
        <c:numFmt formatCode="0%" sourceLinked="1"/>
        <c:tickLblPos val="none"/>
        <c:crossAx val="6312243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multiLvlStrRef>
              <c:f>Sheet1!$A$3:$E$4</c:f>
              <c:multiLvlStrCache>
                <c:ptCount val="5"/>
                <c:lvl>
                  <c:pt idx="0">
                    <c:v>Almustaqbal المستقبل </c:v>
                  </c:pt>
                  <c:pt idx="1">
                    <c:v>Abnaa’ Albalad ابناء البلد</c:v>
                  </c:pt>
                  <c:pt idx="2">
                    <c:v>Alwataniya Almustaqila الوطنية المستقلة</c:v>
                  </c:pt>
                  <c:pt idx="3">
                    <c:v>Alisteqlal wa Altanmiya الاستقلال والتنمية</c:v>
                  </c:pt>
                  <c:pt idx="4">
                    <c:v>Alisteqlal wa alyanmiya الاستقلال والتنمية</c:v>
                  </c:pt>
                </c:lvl>
                <c:lvl>
                  <c:pt idx="0">
                    <c:v>Ramallah رام الله</c:v>
                  </c:pt>
                  <c:pt idx="2">
                    <c:v>Nablusنابلس </c:v>
                  </c:pt>
                  <c:pt idx="4">
                    <c:v>Hebron الخليل </c:v>
                  </c:pt>
                </c:lvl>
              </c:multiLvlStrCache>
            </c:multiLvlStrRef>
          </c:cat>
          <c:val>
            <c:numRef>
              <c:f>Sheet1!$A$5:$E$5</c:f>
              <c:numCache>
                <c:formatCode>0%</c:formatCode>
                <c:ptCount val="5"/>
                <c:pt idx="0">
                  <c:v>0.29000000000000015</c:v>
                </c:pt>
                <c:pt idx="1">
                  <c:v>0.58000000000000007</c:v>
                </c:pt>
                <c:pt idx="2">
                  <c:v>0.5</c:v>
                </c:pt>
                <c:pt idx="3">
                  <c:v>0.45</c:v>
                </c:pt>
                <c:pt idx="4">
                  <c:v>0.85000000000000031</c:v>
                </c:pt>
              </c:numCache>
            </c:numRef>
          </c:val>
        </c:ser>
        <c:dLbls>
          <c:showVal val="1"/>
        </c:dLbls>
        <c:shape val="box"/>
        <c:axId val="63152512"/>
        <c:axId val="63154048"/>
        <c:axId val="0"/>
      </c:bar3DChart>
      <c:catAx>
        <c:axId val="631525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3154048"/>
        <c:crosses val="autoZero"/>
        <c:auto val="1"/>
        <c:lblAlgn val="ctr"/>
        <c:lblOffset val="100"/>
      </c:catAx>
      <c:valAx>
        <c:axId val="63154048"/>
        <c:scaling>
          <c:orientation val="minMax"/>
        </c:scaling>
        <c:delete val="1"/>
        <c:axPos val="l"/>
        <c:numFmt formatCode="0%" sourceLinked="1"/>
        <c:tickLblPos val="none"/>
        <c:crossAx val="63152512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multiLvlStrRef>
              <c:f>Sheet1!$A$34:$F$35</c:f>
              <c:multiLvlStrCache>
                <c:ptCount val="6"/>
                <c:lvl>
                  <c:pt idx="0">
                    <c:v>Almustaqbal المستقبل </c:v>
                  </c:pt>
                  <c:pt idx="1">
                    <c:v>Abnaa’ Albalad ابناء البلد</c:v>
                  </c:pt>
                  <c:pt idx="2">
                    <c:v>Alwataniya Almustaqila الوطنية المستقلة</c:v>
                  </c:pt>
                  <c:pt idx="3">
                    <c:v>Alisteqlal wa Altanmiya الاستقلال والتنمية</c:v>
                  </c:pt>
                  <c:pt idx="4">
                    <c:v>Alisteqlal wa alyanmiya الاستقلال والتنمية</c:v>
                  </c:pt>
                  <c:pt idx="5">
                    <c:v>Madeena asreya مدينة عصرية</c:v>
                  </c:pt>
                </c:lvl>
                <c:lvl>
                  <c:pt idx="0">
                    <c:v>Ramallah رام الله</c:v>
                  </c:pt>
                  <c:pt idx="2">
                    <c:v>Nablusنابلس </c:v>
                  </c:pt>
                  <c:pt idx="4">
                    <c:v>Hebron الخليل </c:v>
                  </c:pt>
                </c:lvl>
              </c:multiLvlStrCache>
            </c:multiLvlStrRef>
          </c:cat>
          <c:val>
            <c:numRef>
              <c:f>Sheet1!$A$36:$F$36</c:f>
              <c:numCache>
                <c:formatCode>0%</c:formatCode>
                <c:ptCount val="6"/>
                <c:pt idx="0">
                  <c:v>0.16</c:v>
                </c:pt>
                <c:pt idx="1">
                  <c:v>0.53</c:v>
                </c:pt>
                <c:pt idx="2">
                  <c:v>0.65000000000000036</c:v>
                </c:pt>
                <c:pt idx="3">
                  <c:v>0.23</c:v>
                </c:pt>
                <c:pt idx="4">
                  <c:v>0.30000000000000016</c:v>
                </c:pt>
                <c:pt idx="5">
                  <c:v>0.33000000000000024</c:v>
                </c:pt>
              </c:numCache>
            </c:numRef>
          </c:val>
        </c:ser>
        <c:dLbls>
          <c:showVal val="1"/>
        </c:dLbls>
        <c:shape val="box"/>
        <c:axId val="62859136"/>
        <c:axId val="62860672"/>
        <c:axId val="0"/>
      </c:bar3DChart>
      <c:catAx>
        <c:axId val="628591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62860672"/>
        <c:crosses val="autoZero"/>
        <c:auto val="1"/>
        <c:lblAlgn val="ctr"/>
        <c:lblOffset val="100"/>
      </c:catAx>
      <c:valAx>
        <c:axId val="62860672"/>
        <c:scaling>
          <c:orientation val="minMax"/>
        </c:scaling>
        <c:delete val="1"/>
        <c:axPos val="l"/>
        <c:numFmt formatCode="0%" sourceLinked="1"/>
        <c:tickLblPos val="none"/>
        <c:crossAx val="62859136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3.3639143730886847E-2"/>
          <c:y val="3.0303030303030311E-2"/>
          <c:w val="0.96636085626911372"/>
          <c:h val="0.72180187703809839"/>
        </c:manualLayout>
      </c:layout>
      <c:bar3DChart>
        <c:barDir val="col"/>
        <c:grouping val="clustered"/>
        <c:ser>
          <c:idx val="1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multiLvlStrRef>
              <c:f>Sheet1!$A$63:$B$64</c:f>
              <c:multiLvlStrCache>
                <c:ptCount val="2"/>
                <c:lvl>
                  <c:pt idx="0">
                    <c:v>Alisteqlal wa Altanmiya الاستقلال والتنمية</c:v>
                  </c:pt>
                  <c:pt idx="1">
                    <c:v>Madeena asreya مدينة عصرية</c:v>
                  </c:pt>
                </c:lvl>
                <c:lvl>
                  <c:pt idx="0">
                    <c:v>Hebron الخليل </c:v>
                  </c:pt>
                </c:lvl>
              </c:multiLvlStrCache>
            </c:multiLvlStrRef>
          </c:cat>
          <c:val>
            <c:numRef>
              <c:f>Sheet1!$A$65:$B$65</c:f>
              <c:numCache>
                <c:formatCode>0%</c:formatCode>
                <c:ptCount val="2"/>
                <c:pt idx="0">
                  <c:v>0.12000000000000002</c:v>
                </c:pt>
                <c:pt idx="1">
                  <c:v>0.60000000000000031</c:v>
                </c:pt>
              </c:numCache>
            </c:numRef>
          </c:val>
        </c:ser>
        <c:dLbls>
          <c:showVal val="1"/>
        </c:dLbls>
        <c:shape val="box"/>
        <c:axId val="62877056"/>
        <c:axId val="62903424"/>
        <c:axId val="0"/>
      </c:bar3DChart>
      <c:catAx>
        <c:axId val="628770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2903424"/>
        <c:crosses val="autoZero"/>
        <c:auto val="1"/>
        <c:lblAlgn val="ctr"/>
        <c:lblOffset val="100"/>
      </c:catAx>
      <c:valAx>
        <c:axId val="62903424"/>
        <c:scaling>
          <c:orientation val="minMax"/>
        </c:scaling>
        <c:delete val="1"/>
        <c:axPos val="l"/>
        <c:numFmt formatCode="0%" sourceLinked="1"/>
        <c:tickLblPos val="none"/>
        <c:crossAx val="6287705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demographics!$A$19:$A$21</c:f>
              <c:strCache>
                <c:ptCount val="3"/>
                <c:pt idx="0">
                  <c:v>18-30</c:v>
                </c:pt>
                <c:pt idx="1">
                  <c:v>31-50</c:v>
                </c:pt>
                <c:pt idx="2">
                  <c:v>51+</c:v>
                </c:pt>
              </c:strCache>
            </c:strRef>
          </c:cat>
          <c:val>
            <c:numRef>
              <c:f>demographics!$B$19:$B$21</c:f>
              <c:numCache>
                <c:formatCode>0%</c:formatCode>
                <c:ptCount val="3"/>
                <c:pt idx="0">
                  <c:v>0.37900000000000039</c:v>
                </c:pt>
                <c:pt idx="1">
                  <c:v>0.47400000000000031</c:v>
                </c:pt>
                <c:pt idx="2">
                  <c:v>0.14700000000000016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demographics!$A$37:$A$39</c:f>
              <c:strCache>
                <c:ptCount val="3"/>
                <c:pt idx="0">
                  <c:v>Above average اكثر من متوسط</c:v>
                </c:pt>
                <c:pt idx="1">
                  <c:v>Average متوسط</c:v>
                </c:pt>
                <c:pt idx="2">
                  <c:v>Less  than average اقل من متوسط</c:v>
                </c:pt>
              </c:strCache>
            </c:strRef>
          </c:cat>
          <c:val>
            <c:numRef>
              <c:f>demographics!$B$37:$B$39</c:f>
              <c:numCache>
                <c:formatCode>0%</c:formatCode>
                <c:ptCount val="3"/>
                <c:pt idx="0">
                  <c:v>0.18000000000000005</c:v>
                </c:pt>
                <c:pt idx="1">
                  <c:v>0.62000000000000022</c:v>
                </c:pt>
                <c:pt idx="2">
                  <c:v>0.2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demographics!$A$54:$A$56</c:f>
              <c:strCache>
                <c:ptCount val="3"/>
                <c:pt idx="0">
                  <c:v>Government حكومي</c:v>
                </c:pt>
                <c:pt idx="1">
                  <c:v>Private خاص</c:v>
                </c:pt>
                <c:pt idx="2">
                  <c:v>NGOs اهلي</c:v>
                </c:pt>
              </c:strCache>
            </c:strRef>
          </c:cat>
          <c:val>
            <c:numRef>
              <c:f>demographics!$B$54:$B$56</c:f>
              <c:numCache>
                <c:formatCode>0%</c:formatCode>
                <c:ptCount val="3"/>
                <c:pt idx="0">
                  <c:v>0.27</c:v>
                </c:pt>
                <c:pt idx="1">
                  <c:v>0.66000000000000036</c:v>
                </c:pt>
                <c:pt idx="2">
                  <c:v>7.0000000000000021E-2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demographics!$A$72:$A$73</c:f>
              <c:strCache>
                <c:ptCount val="2"/>
                <c:pt idx="0">
                  <c:v>Refugee لاجئ</c:v>
                </c:pt>
                <c:pt idx="1">
                  <c:v>Non refugee غير لاجئ</c:v>
                </c:pt>
              </c:strCache>
            </c:strRef>
          </c:cat>
          <c:val>
            <c:numRef>
              <c:f>demographics!$B$72:$B$73</c:f>
              <c:numCache>
                <c:formatCode>0%</c:formatCode>
                <c:ptCount val="2"/>
                <c:pt idx="0">
                  <c:v>0.28300000000000008</c:v>
                </c:pt>
                <c:pt idx="1">
                  <c:v>0.71700000000000064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strRef>
              <c:f>demographics!$A$115:$A$118</c:f>
              <c:strCache>
                <c:ptCount val="4"/>
                <c:pt idx="0">
                  <c:v>Very pleased سعيد جدا</c:v>
                </c:pt>
                <c:pt idx="1">
                  <c:v>Somehow Pleased       سعيد الى حد ما</c:v>
                </c:pt>
                <c:pt idx="2">
                  <c:v>Indifferent           لا   فرق    </c:v>
                </c:pt>
                <c:pt idx="3">
                  <c:v>Displeased            غير سعيد</c:v>
                </c:pt>
              </c:strCache>
            </c:strRef>
          </c:cat>
          <c:val>
            <c:numRef>
              <c:f>demographics!$B$115:$B$118</c:f>
              <c:numCache>
                <c:formatCode>0%</c:formatCode>
                <c:ptCount val="4"/>
                <c:pt idx="0">
                  <c:v>0.57600000000000018</c:v>
                </c:pt>
                <c:pt idx="1">
                  <c:v>0.30100000000000016</c:v>
                </c:pt>
                <c:pt idx="2">
                  <c:v>9.9000000000000046E-2</c:v>
                </c:pt>
                <c:pt idx="3">
                  <c:v>2.4E-2</c:v>
                </c:pt>
              </c:numCache>
            </c:numRef>
          </c:val>
        </c:ser>
        <c:dLbls>
          <c:showVal val="1"/>
        </c:dLbls>
        <c:shape val="box"/>
        <c:axId val="62776064"/>
        <c:axId val="62777600"/>
        <c:axId val="0"/>
      </c:bar3DChart>
      <c:catAx>
        <c:axId val="62776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2777600"/>
        <c:crosses val="autoZero"/>
        <c:auto val="1"/>
        <c:lblAlgn val="ctr"/>
        <c:lblOffset val="100"/>
      </c:catAx>
      <c:valAx>
        <c:axId val="62777600"/>
        <c:scaling>
          <c:orientation val="minMax"/>
        </c:scaling>
        <c:delete val="1"/>
        <c:axPos val="l"/>
        <c:numFmt formatCode="0%" sourceLinked="1"/>
        <c:tickLblPos val="none"/>
        <c:crossAx val="6277606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Sheet2!$A$2:$A$4</c:f>
              <c:strCache>
                <c:ptCount val="3"/>
                <c:pt idx="0">
                  <c:v>Made a difference له تأثير</c:v>
                </c:pt>
                <c:pt idx="1">
                  <c:v>Does not make a difference                                     ليس له اي تأثير   </c:v>
                </c:pt>
                <c:pt idx="2">
                  <c:v>I don’t know لا أعرف</c:v>
                </c:pt>
              </c:strCache>
            </c:strRef>
          </c:cat>
          <c:val>
            <c:numRef>
              <c:f>Sheet2!$B$2:$B$4</c:f>
              <c:numCache>
                <c:formatCode>0%</c:formatCode>
                <c:ptCount val="3"/>
                <c:pt idx="0">
                  <c:v>0.93</c:v>
                </c:pt>
                <c:pt idx="1">
                  <c:v>2.9000000000000001E-2</c:v>
                </c:pt>
                <c:pt idx="2">
                  <c:v>4.0000000000000022E-2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2000" baseline="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strRef>
              <c:f>Sheet2!$A$25:$A$28</c:f>
              <c:strCache>
                <c:ptCount val="4"/>
                <c:pt idx="0">
                  <c:v>Fair نزيهة </c:v>
                </c:pt>
                <c:pt idx="1">
                  <c:v>To some extent fair                   نزيهة الى حد ما </c:v>
                </c:pt>
                <c:pt idx="2">
                  <c:v>Unfair                                        ليست نزيهة</c:v>
                </c:pt>
                <c:pt idx="3">
                  <c:v>I don’t know                                     لا اعرف</c:v>
                </c:pt>
              </c:strCache>
            </c:strRef>
          </c:cat>
          <c:val>
            <c:numRef>
              <c:f>Sheet2!$B$25:$B$28</c:f>
              <c:numCache>
                <c:formatCode>0%</c:formatCode>
                <c:ptCount val="4"/>
                <c:pt idx="0">
                  <c:v>0.76400000000000079</c:v>
                </c:pt>
                <c:pt idx="1">
                  <c:v>0.15200000000000016</c:v>
                </c:pt>
                <c:pt idx="2">
                  <c:v>2.1999999999999999E-2</c:v>
                </c:pt>
                <c:pt idx="3">
                  <c:v>6.2000000000000034E-2</c:v>
                </c:pt>
              </c:numCache>
            </c:numRef>
          </c:val>
        </c:ser>
        <c:dLbls>
          <c:showVal val="1"/>
        </c:dLbls>
        <c:shape val="box"/>
        <c:axId val="62841600"/>
        <c:axId val="62843136"/>
        <c:axId val="0"/>
      </c:bar3DChart>
      <c:catAx>
        <c:axId val="62841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2843136"/>
        <c:crosses val="autoZero"/>
        <c:auto val="1"/>
        <c:lblAlgn val="ctr"/>
        <c:lblOffset val="100"/>
      </c:catAx>
      <c:valAx>
        <c:axId val="62843136"/>
        <c:scaling>
          <c:orientation val="minMax"/>
        </c:scaling>
        <c:delete val="1"/>
        <c:axPos val="l"/>
        <c:numFmt formatCode="0%" sourceLinked="1"/>
        <c:tickLblPos val="none"/>
        <c:crossAx val="6284160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Val val="1"/>
          </c:dLbls>
          <c:cat>
            <c:strRef>
              <c:f>Sheet2!$A$48:$A$52</c:f>
              <c:strCache>
                <c:ptCount val="5"/>
                <c:pt idx="0">
                  <c:v>Satisfied راض</c:v>
                </c:pt>
                <c:pt idx="1">
                  <c:v>Somewhat satisfied        راض الى حد ما </c:v>
                </c:pt>
                <c:pt idx="2">
                  <c:v>Somewhat dissatisfied غير راض الى حد ما</c:v>
                </c:pt>
                <c:pt idx="3">
                  <c:v>Dissatisfied غير راض</c:v>
                </c:pt>
                <c:pt idx="4">
                  <c:v>I don’t know لا اعرف</c:v>
                </c:pt>
              </c:strCache>
            </c:strRef>
          </c:cat>
          <c:val>
            <c:numRef>
              <c:f>Sheet2!$B$48:$B$52</c:f>
              <c:numCache>
                <c:formatCode>0%</c:formatCode>
                <c:ptCount val="5"/>
                <c:pt idx="0">
                  <c:v>0.42800000000000032</c:v>
                </c:pt>
                <c:pt idx="1">
                  <c:v>0.31600000000000034</c:v>
                </c:pt>
                <c:pt idx="2">
                  <c:v>7.8000000000000014E-2</c:v>
                </c:pt>
                <c:pt idx="3">
                  <c:v>0.11799999999999998</c:v>
                </c:pt>
                <c:pt idx="4">
                  <c:v>6.0000000000000032E-2</c:v>
                </c:pt>
              </c:numCache>
            </c:numRef>
          </c:val>
        </c:ser>
        <c:dLbls>
          <c:showVal val="1"/>
        </c:dLbls>
        <c:shape val="box"/>
        <c:axId val="62671104"/>
        <c:axId val="62681088"/>
        <c:axId val="0"/>
      </c:bar3DChart>
      <c:catAx>
        <c:axId val="62671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2681088"/>
        <c:crosses val="autoZero"/>
        <c:auto val="1"/>
        <c:lblAlgn val="ctr"/>
        <c:lblOffset val="100"/>
      </c:catAx>
      <c:valAx>
        <c:axId val="62681088"/>
        <c:scaling>
          <c:orientation val="minMax"/>
        </c:scaling>
        <c:delete val="1"/>
        <c:axPos val="l"/>
        <c:numFmt formatCode="0%" sourceLinked="1"/>
        <c:tickLblPos val="none"/>
        <c:crossAx val="6267110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00AC8-2420-45CA-ACAF-C1636A053FEB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EA7F8-A5A0-4203-BBF0-670B56310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4CF2E0-CCC4-4E1E-9902-C3C36AB3FDA4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F1207B-36AA-40E3-9B88-676312FC9C53}" type="datetimeFigureOut">
              <a:rPr lang="en-US" smtClean="0"/>
              <a:pPr/>
              <a:t>10/21/2012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D9D6EA-58D8-4B73-9AB1-B91D7707A6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38600"/>
            <a:ext cx="80772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Local Election Day Survey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ar-JO" dirty="0" smtClean="0"/>
              <a:t> استطلاع يوم الانتخابات المحلية الفلسطينية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ar-S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066800"/>
            <a:ext cx="320308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998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838200"/>
                <a:gridCol w="3886200"/>
              </a:tblGrid>
              <a:tr h="974958">
                <a:tc gridSpan="3"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Motives</a:t>
                      </a:r>
                      <a:r>
                        <a:rPr lang="ar-JO" sz="3000" dirty="0" smtClean="0"/>
                        <a:t> </a:t>
                      </a:r>
                      <a:r>
                        <a:rPr lang="en-US" sz="3000" dirty="0" smtClean="0"/>
                        <a:t>for voting?</a:t>
                      </a:r>
                    </a:p>
                    <a:p>
                      <a:pPr algn="ctr"/>
                      <a:r>
                        <a:rPr lang="ar-JO" sz="3000" dirty="0" smtClean="0"/>
                        <a:t>دوافع التصويت؟</a:t>
                      </a:r>
                      <a:endParaRPr lang="en-US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4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Voting is a civic duty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51.8%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000" dirty="0">
                          <a:latin typeface="Calibri"/>
                          <a:ea typeface="Calibri"/>
                          <a:cs typeface="Simplified Arabic"/>
                        </a:rPr>
                        <a:t>التصويت واجب وطني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19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Local councils serve an important role in the community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21.1%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smtClean="0">
                          <a:latin typeface="Calibri"/>
                          <a:ea typeface="Calibri"/>
                          <a:cs typeface="Simplified Arabic"/>
                        </a:rPr>
                        <a:t>انتخابات المجالس المحلية تخدم المجتمع ككل        </a:t>
                      </a:r>
                      <a:endParaRPr lang="en-US" sz="200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3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I am a member/supporter of a political party and wanted its list to win	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9.0%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dirty="0" smtClean="0">
                          <a:latin typeface="Calibri"/>
                          <a:ea typeface="Calibri"/>
                          <a:cs typeface="Simplified Arabic"/>
                        </a:rPr>
                        <a:t>أنا عضو/  مؤيد لأحد الأحزاب السياسية المرشحة للفوز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01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Wanted to express displeasure with current office holders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%7.7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000">
                          <a:latin typeface="Calibri"/>
                          <a:ea typeface="Calibri"/>
                          <a:cs typeface="Simplified Arabic"/>
                        </a:rPr>
                        <a:t>أريد التعبير عن عدم الرضا عن أداء المجلس الأخير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79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One of my relatives is a candidate and I want to vote for him\her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%5.0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000" dirty="0">
                          <a:latin typeface="Calibri"/>
                          <a:ea typeface="Calibri"/>
                          <a:cs typeface="Simplified Arabic"/>
                        </a:rPr>
                        <a:t>احد أقاربي مرشح وأردت التصويت له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19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Party/family leadership encouraged me to vote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%2.8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dirty="0" smtClean="0">
                          <a:latin typeface="Calibri"/>
                          <a:ea typeface="Calibri"/>
                          <a:cs typeface="Simplified Arabic"/>
                        </a:rPr>
                        <a:t>الحزب/ العائلة دفعتني للتصويت في الانتخابات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013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Other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%2.6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000" dirty="0">
                          <a:latin typeface="Calibri"/>
                          <a:ea typeface="Calibri"/>
                          <a:cs typeface="Simplified Arabic"/>
                        </a:rPr>
                        <a:t>أخرى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dirty="0" smtClean="0"/>
              <a:t>In your opinion, elections today were…? </a:t>
            </a:r>
            <a:r>
              <a:rPr lang="ar-JO" sz="3000" b="1" dirty="0" smtClean="0"/>
              <a:t/>
            </a:r>
            <a:br>
              <a:rPr lang="ar-JO" sz="3000" b="1" dirty="0" smtClean="0"/>
            </a:br>
            <a:r>
              <a:rPr lang="ar-JO" sz="3000" b="1" dirty="0" smtClean="0"/>
              <a:t>برأيك، هل الانتخابات اليوم كانت...؟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1" y="0"/>
          <a:ext cx="9144000" cy="6989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1"/>
                <a:gridCol w="990600"/>
                <a:gridCol w="3428999"/>
              </a:tblGrid>
              <a:tr h="8957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Immediate priority for the new local council to work on</a:t>
                      </a:r>
                    </a:p>
                    <a:p>
                      <a:pPr algn="ctr"/>
                      <a:r>
                        <a:rPr kumimoji="0" lang="ar-JO" sz="2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أهم أولوية يجب أن يعمل عليها المجلس المحلي الجديد مباشرة بعد انتخابه</a:t>
                      </a:r>
                      <a:endParaRPr lang="en-US" sz="2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6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Improve conditions for economic development and job creation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34.8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Simplified Arabic"/>
                        </a:rPr>
                        <a:t>تحسين الوضع الاقتصادي وخلق فرص عمل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6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Improve infrastructure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25.6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تحسين البنية ا</a:t>
                      </a:r>
                      <a:r>
                        <a:rPr lang="ar-JO" sz="2000" dirty="0" smtClean="0">
                          <a:latin typeface="Calibri"/>
                          <a:ea typeface="Calibri"/>
                          <a:cs typeface="Simplified Arabic"/>
                        </a:rPr>
                        <a:t>ل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تحتية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30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Improve services such as water and electricity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16.8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تحسين </a:t>
                      </a:r>
                      <a:r>
                        <a:rPr lang="ar-SA" sz="2000" dirty="0" err="1" smtClean="0">
                          <a:latin typeface="Calibri"/>
                          <a:ea typeface="Calibri"/>
                          <a:cs typeface="Simplified Arabic"/>
                        </a:rPr>
                        <a:t>الخدمات 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(مياه </a:t>
                      </a:r>
                      <a:r>
                        <a:rPr lang="ar-SA" sz="2000" dirty="0" err="1" smtClean="0">
                          <a:latin typeface="Calibri"/>
                          <a:ea typeface="Calibri"/>
                          <a:cs typeface="Simplified Arabic"/>
                        </a:rPr>
                        <a:t>وكهرباء..</a:t>
                      </a: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r>
                        <a:rPr lang="ar-SA" sz="2000" dirty="0" err="1" smtClean="0">
                          <a:latin typeface="Calibri"/>
                          <a:ea typeface="Calibri"/>
                          <a:cs typeface="Simplified Arabic"/>
                        </a:rPr>
                        <a:t>ألخ)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6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Improve community relations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تحسين العلاقات الاجتماعية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7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Reduce bureaucracy in obtaining permits, licenses etc.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latin typeface="Calibri"/>
                          <a:ea typeface="Calibri"/>
                          <a:cs typeface="Simplified Arabic"/>
                        </a:rPr>
                        <a:t>تسهيل خدمات الترخيص ودفع الفواتير.. ألخ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77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Encourage more investments in the community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Simplified Arabic"/>
                        </a:rPr>
                        <a:t>تشجيع الاستثمار في المدينة\ البلدة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8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Provide cultural and recreational facilities and activities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تنظيم نشاطات ترفيهية وثقافية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665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Other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Simplified Arabic"/>
                        </a:rPr>
                        <a:t>أخرى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1" y="0"/>
          <a:ext cx="9144000" cy="717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1143000"/>
                <a:gridCol w="3886199"/>
              </a:tblGrid>
              <a:tr h="969484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Reasons for voting for  a particular list</a:t>
                      </a:r>
                    </a:p>
                    <a:p>
                      <a:pPr algn="ctr"/>
                      <a:r>
                        <a:rPr kumimoji="0" lang="ar-JO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اسباب التصويت للقائمة الذي تم التصويت لها </a:t>
                      </a:r>
                      <a:endParaRPr lang="en-US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6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The candidates on the list I chose were the most credible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45.5%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Simplified Arabic"/>
                        </a:rPr>
                        <a:t>المرشحين في هذه القائمة يمكن الوثوق بهم اكثر من غيرهم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13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The campaign agenda/platform of the list best represented community needs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15.2%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Simplified Arabic"/>
                        </a:rPr>
                        <a:t>برنامج و اجندة القائمة لتمثيل احتياجات المدينة/البلدة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262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The list represented my political views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13.7%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القائمة الاقرب لتمثيل توجهاتي السياسية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13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The list is closest to my social-cultural beliefs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القائمة الاقرب لتمثيل التوجهات الاجتماعية والثقافية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374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My family representation in the list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6.8%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Simplified Arabic"/>
                        </a:rPr>
                        <a:t>تمثيل عائلتي في القائمة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1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Candidates on the list are connected with national leaders and institutions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6.0%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latin typeface="Calibri"/>
                          <a:ea typeface="Calibri"/>
                          <a:cs typeface="Simplified Arabic"/>
                        </a:rPr>
                        <a:t>المرشحين في القائمة لهم علاقات وطيدة مع المؤسسات الحكومية والقيادات الوطنية</a:t>
                      </a:r>
                      <a:endParaRPr lang="en-US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26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Other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%3.2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Calibri"/>
                          <a:cs typeface="Simplified Arabic"/>
                        </a:rPr>
                        <a:t>أخرى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500" dirty="0" smtClean="0"/>
              <a:t>Satisfaction with the role of the Ministry of Local Government in the local elections</a:t>
            </a:r>
            <a:br>
              <a:rPr lang="en-US" sz="2500" dirty="0" smtClean="0"/>
            </a:br>
            <a:r>
              <a:rPr lang="ar-JO" sz="2500" dirty="0" smtClean="0"/>
              <a:t>درجة الرضا </a:t>
            </a:r>
            <a:r>
              <a:rPr lang="ar-SA" sz="2500" dirty="0" smtClean="0"/>
              <a:t>عن </a:t>
            </a:r>
            <a:r>
              <a:rPr lang="ar-JO" sz="2500" dirty="0" smtClean="0"/>
              <a:t>دور وزارة الحكم المحلي في الانتخابات المحلية</a:t>
            </a:r>
            <a:endParaRPr lang="en-US" sz="2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7661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500" dirty="0" smtClean="0"/>
              <a:t>Satisfaction with the role of the Central Elections Commission in the local elections</a:t>
            </a:r>
            <a:br>
              <a:rPr lang="en-US" sz="2500" dirty="0" smtClean="0"/>
            </a:br>
            <a:r>
              <a:rPr lang="ar-JO" sz="2500" dirty="0" smtClean="0"/>
              <a:t>درجة الرضا </a:t>
            </a:r>
            <a:r>
              <a:rPr lang="ar-SA" sz="2500" dirty="0" smtClean="0"/>
              <a:t>عن </a:t>
            </a:r>
            <a:r>
              <a:rPr lang="ar-JO" sz="2500" dirty="0" smtClean="0"/>
              <a:t>دور لجنة الانتخابات المركزية في الانتخابات المحلية</a:t>
            </a:r>
            <a:endParaRPr lang="en-US" sz="2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7661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500" dirty="0" smtClean="0"/>
              <a:t>Satisfaction with the role of the government in the West Bank in the local elections</a:t>
            </a:r>
            <a:br>
              <a:rPr lang="en-US" sz="2500" dirty="0" smtClean="0"/>
            </a:br>
            <a:r>
              <a:rPr lang="ar-JO" sz="2500" dirty="0" smtClean="0"/>
              <a:t>درجة الرضا </a:t>
            </a:r>
            <a:r>
              <a:rPr lang="ar-SA" sz="2500" dirty="0" smtClean="0"/>
              <a:t>عن </a:t>
            </a:r>
            <a:r>
              <a:rPr lang="ar-JO" sz="2500" dirty="0" smtClean="0"/>
              <a:t>دور الحكومة في الضفة الغربية في الانتخابات المحلية</a:t>
            </a:r>
            <a:endParaRPr lang="en-US" sz="2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500" dirty="0" smtClean="0"/>
              <a:t>Satisfaction with the role of the Presidency in local elections</a:t>
            </a:r>
            <a:br>
              <a:rPr lang="en-US" sz="2500" dirty="0" smtClean="0"/>
            </a:br>
            <a:r>
              <a:rPr lang="ar-JO" sz="2500" dirty="0" smtClean="0"/>
              <a:t>درجة الرضا </a:t>
            </a:r>
            <a:r>
              <a:rPr lang="ar-SA" sz="2500" dirty="0" smtClean="0"/>
              <a:t>عن </a:t>
            </a:r>
            <a:r>
              <a:rPr lang="ar-JO" sz="2500" dirty="0" smtClean="0"/>
              <a:t>دور الرئاسة الفلسطينية في الانتخابات المحلية</a:t>
            </a:r>
            <a:endParaRPr lang="en-US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4"/>
          <a:ext cx="9144000" cy="7068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1371600"/>
                <a:gridCol w="3962400"/>
              </a:tblGrid>
              <a:tr h="91439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Most important source of news and information about the lists</a:t>
                      </a:r>
                      <a:br>
                        <a:rPr lang="en-US" sz="2500" dirty="0" smtClean="0"/>
                      </a:br>
                      <a:r>
                        <a:rPr lang="ar-JO" sz="2500" dirty="0" smtClean="0"/>
                        <a:t>الطريقة الاكثر اهمية للحصول على اخبار و معلومات عن القوائم الانتخابية</a:t>
                      </a:r>
                      <a:endParaRPr 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Calibri"/>
                          <a:ea typeface="Calibri"/>
                          <a:cs typeface="Arial"/>
                        </a:rPr>
                        <a:t>Internet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500" dirty="0">
                          <a:latin typeface="Calibri"/>
                          <a:ea typeface="Calibri"/>
                          <a:cs typeface="Simplified Arabic"/>
                        </a:rPr>
                        <a:t>الانترنت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5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latin typeface="Calibri"/>
                          <a:ea typeface="Calibri"/>
                          <a:cs typeface="Arial"/>
                        </a:rPr>
                        <a:t>Informal news from others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17.8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500" dirty="0" smtClean="0">
                          <a:latin typeface="Calibri"/>
                          <a:ea typeface="Calibri"/>
                          <a:cs typeface="Simplified Arabic"/>
                        </a:rPr>
                        <a:t>الاخبار غير الرسمية من الاخرين</a:t>
                      </a:r>
                      <a:endParaRPr lang="en-US" sz="2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Calibri"/>
                          <a:ea typeface="Calibri"/>
                          <a:cs typeface="Arial"/>
                        </a:rPr>
                        <a:t>Posters in the streets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15.9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500" dirty="0">
                          <a:latin typeface="Calibri"/>
                          <a:ea typeface="Calibri"/>
                          <a:cs typeface="Simplified Arabic"/>
                        </a:rPr>
                        <a:t>اللافتات </a:t>
                      </a:r>
                      <a:r>
                        <a:rPr lang="ar-SA" sz="2500" dirty="0" err="1">
                          <a:latin typeface="Calibri"/>
                          <a:ea typeface="Calibri"/>
                          <a:cs typeface="Simplified Arabic"/>
                        </a:rPr>
                        <a:t>والبوسترات</a:t>
                      </a:r>
                      <a:r>
                        <a:rPr lang="ar-SA" sz="2500" dirty="0">
                          <a:latin typeface="Calibri"/>
                          <a:ea typeface="Calibri"/>
                          <a:cs typeface="Simplified Arabic"/>
                        </a:rPr>
                        <a:t> المعلقة بالشوارع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Calibri"/>
                          <a:ea typeface="Calibri"/>
                          <a:cs typeface="Arial"/>
                        </a:rPr>
                        <a:t>Published data and written publications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500" dirty="0">
                          <a:latin typeface="Calibri"/>
                          <a:ea typeface="Calibri"/>
                          <a:cs typeface="Simplified Arabic"/>
                        </a:rPr>
                        <a:t>البيانات والمنشورات المكتوبة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Calibri"/>
                          <a:ea typeface="Calibri"/>
                          <a:cs typeface="Arial"/>
                        </a:rPr>
                        <a:t>Festivals and meetings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500" dirty="0">
                          <a:latin typeface="Calibri"/>
                          <a:ea typeface="Calibri"/>
                          <a:cs typeface="Simplified Arabic"/>
                        </a:rPr>
                        <a:t>المهرجانات </a:t>
                      </a:r>
                      <a:r>
                        <a:rPr lang="ar-SA" sz="2500" dirty="0" smtClean="0">
                          <a:latin typeface="Calibri"/>
                          <a:ea typeface="Calibri"/>
                          <a:cs typeface="Simplified Arabic"/>
                        </a:rPr>
                        <a:t>واللقاءات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latin typeface="Calibri"/>
                          <a:ea typeface="Calibri"/>
                          <a:cs typeface="Arial"/>
                        </a:rPr>
                        <a:t>TV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500" dirty="0" smtClean="0">
                          <a:latin typeface="Calibri"/>
                          <a:ea typeface="Calibri"/>
                          <a:cs typeface="Simplified Arabic"/>
                        </a:rPr>
                        <a:t>التلفزيون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latin typeface="Calibri"/>
                          <a:ea typeface="Calibri"/>
                          <a:cs typeface="Arial"/>
                        </a:rPr>
                        <a:t>Radio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500" dirty="0" smtClean="0">
                          <a:latin typeface="Calibri"/>
                          <a:ea typeface="Calibri"/>
                          <a:cs typeface="Simplified Arabic"/>
                        </a:rPr>
                        <a:t>الإذاعة</a:t>
                      </a:r>
                      <a:endParaRPr lang="en-US" sz="2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51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smtClean="0">
                          <a:latin typeface="Calibri"/>
                          <a:ea typeface="Calibri"/>
                          <a:cs typeface="Arial"/>
                        </a:rPr>
                        <a:t>Phone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500" dirty="0" smtClean="0">
                          <a:latin typeface="Calibri"/>
                          <a:ea typeface="Calibri"/>
                          <a:cs typeface="Arial"/>
                        </a:rPr>
                        <a:t>الهاتف</a:t>
                      </a:r>
                      <a:endParaRPr lang="en-US" sz="2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b="1" dirty="0" smtClean="0"/>
              <a:t>Were you satisfied with the choices at the ballot box?</a:t>
            </a:r>
            <a:r>
              <a:rPr lang="ar-JO" sz="2500" b="1" dirty="0" smtClean="0"/>
              <a:t/>
            </a:r>
            <a:br>
              <a:rPr lang="ar-JO" sz="2500" b="1" dirty="0" smtClean="0"/>
            </a:br>
            <a:r>
              <a:rPr lang="ar-JO" sz="2500" b="1" dirty="0" smtClean="0"/>
              <a:t>هل أنت راض عن تنوع الخيارات/ القوائم المرشحة اليوم؟</a:t>
            </a:r>
            <a:endParaRPr lang="en-US" sz="25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69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Sample: 820 Palestinian voters </a:t>
            </a:r>
          </a:p>
          <a:p>
            <a:r>
              <a:rPr lang="en-US" sz="2500" dirty="0" smtClean="0"/>
              <a:t>Existing 202 Voting stations in 49 voting centers </a:t>
            </a:r>
          </a:p>
          <a:p>
            <a:r>
              <a:rPr lang="en-US" sz="2500" dirty="0" smtClean="0"/>
              <a:t>19 communities (cities, towns, and villages)</a:t>
            </a:r>
          </a:p>
          <a:p>
            <a:r>
              <a:rPr lang="en-US" sz="2500" dirty="0" smtClean="0"/>
              <a:t>Margin of error =</a:t>
            </a:r>
            <a:r>
              <a:rPr lang="ar-JO" sz="2500" dirty="0" smtClean="0"/>
              <a:t> </a:t>
            </a:r>
            <a:r>
              <a:rPr lang="ar-JO" sz="2500" u="sng" dirty="0" err="1" smtClean="0"/>
              <a:t>+</a:t>
            </a:r>
            <a:r>
              <a:rPr lang="ar-JO" sz="2500" dirty="0" smtClean="0"/>
              <a:t> </a:t>
            </a:r>
            <a:r>
              <a:rPr lang="en-US" sz="2500" dirty="0" smtClean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505200"/>
            <a:ext cx="784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500" dirty="0" smtClean="0"/>
              <a:t>العينة: 820 </a:t>
            </a:r>
            <a:r>
              <a:rPr lang="ar-SA" sz="2500" dirty="0" err="1" smtClean="0"/>
              <a:t>منتخب </a:t>
            </a:r>
            <a:r>
              <a:rPr lang="ar-SA" sz="2500" dirty="0" smtClean="0"/>
              <a:t>/ة فلسطيني/ة</a:t>
            </a:r>
          </a:p>
          <a:p>
            <a:pPr algn="r"/>
            <a:r>
              <a:rPr lang="ar-SA" sz="2500" dirty="0" smtClean="0"/>
              <a:t>202 محطة  انتخابية في 49 مركز اقتراع</a:t>
            </a:r>
          </a:p>
          <a:p>
            <a:pPr algn="r" rtl="1"/>
            <a:r>
              <a:rPr lang="ar-SA" sz="2500" dirty="0" smtClean="0"/>
              <a:t>19 مدينة وبلدة وقرية</a:t>
            </a:r>
          </a:p>
          <a:p>
            <a:pPr algn="r" rtl="1"/>
            <a:r>
              <a:rPr lang="ar-SA" sz="2500" dirty="0" smtClean="0"/>
              <a:t>نسبة </a:t>
            </a:r>
            <a:r>
              <a:rPr lang="ar-SA" sz="2500" dirty="0" smtClean="0"/>
              <a:t>الخطأ</a:t>
            </a:r>
            <a:r>
              <a:rPr lang="en-US" sz="2500" dirty="0" smtClean="0"/>
              <a:t> </a:t>
            </a:r>
            <a:r>
              <a:rPr lang="ar-SA" sz="2500" dirty="0" err="1" smtClean="0"/>
              <a:t>=</a:t>
            </a:r>
            <a:r>
              <a:rPr lang="ar-SA" sz="2500" dirty="0" smtClean="0"/>
              <a:t> </a:t>
            </a:r>
            <a:r>
              <a:rPr lang="ar-JO" sz="2500" u="sng" dirty="0" err="1" smtClean="0"/>
              <a:t>+</a:t>
            </a:r>
            <a:r>
              <a:rPr lang="ar-SA" sz="2500" dirty="0" smtClean="0"/>
              <a:t> 3</a:t>
            </a:r>
            <a:endParaRPr lang="en-US" sz="25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are the voters? Political affiliation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ar-JO" dirty="0" smtClean="0"/>
              <a:t>من هم الناخبون؟ التوزيع السياسي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Fatah vote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9601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independent vote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447800"/>
          <a:ext cx="9372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Islamist vote (Hebron)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371600"/>
          <a:ext cx="830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-1" y="0"/>
          <a:ext cx="9144000" cy="7141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1"/>
                <a:gridCol w="1523999"/>
                <a:gridCol w="1600201"/>
                <a:gridCol w="116840"/>
                <a:gridCol w="2854959"/>
              </a:tblGrid>
              <a:tr h="82619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Voting by gender </a:t>
                      </a:r>
                      <a:r>
                        <a:rPr lang="ar-SA" sz="3000" baseline="0" dirty="0" smtClean="0"/>
                        <a:t> </a:t>
                      </a:r>
                      <a:r>
                        <a:rPr lang="ar-SA" sz="3000" dirty="0" smtClean="0"/>
                        <a:t>التصويت</a:t>
                      </a:r>
                      <a:r>
                        <a:rPr lang="ar-SA" sz="3000" baseline="0" dirty="0" smtClean="0"/>
                        <a:t> حسب النوع</a:t>
                      </a:r>
                      <a:endParaRPr lang="en-US" sz="3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25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MALE</a:t>
                      </a:r>
                      <a:r>
                        <a:rPr lang="ar-SA" sz="2000" b="1" dirty="0" smtClean="0"/>
                        <a:t> ذكر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FEMALE </a:t>
                      </a:r>
                      <a:r>
                        <a:rPr lang="ar-SA" sz="2000" b="1" dirty="0" smtClean="0"/>
                        <a:t>انثى</a:t>
                      </a:r>
                      <a:endParaRPr lang="en-US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25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Ramallah</a:t>
                      </a:r>
                      <a:r>
                        <a:rPr lang="en-US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ar-SA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رام الله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25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Ramallah </a:t>
                      </a:r>
                      <a:r>
                        <a:rPr lang="en-US" sz="2000" b="1" dirty="0" err="1" smtClean="0"/>
                        <a:t>Almustaqbal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26%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45%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2000" b="1" dirty="0" smtClean="0"/>
                        <a:t>رام الله المستقبل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254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Abnaa</a:t>
                      </a:r>
                      <a:r>
                        <a:rPr lang="en-US" sz="2000" b="1" dirty="0" smtClean="0"/>
                        <a:t>’ </a:t>
                      </a:r>
                      <a:r>
                        <a:rPr lang="en-US" sz="2000" b="1" dirty="0" err="1" smtClean="0"/>
                        <a:t>Albalad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61%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35%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2000" b="1" dirty="0" smtClean="0"/>
                        <a:t>ابناء البلد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25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Nablus</a:t>
                      </a:r>
                      <a:r>
                        <a:rPr lang="en-US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ar-SA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نابلس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254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Alwataniya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Almustaqila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41%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62%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2000" b="1" dirty="0" smtClean="0"/>
                        <a:t>الوطنية المستقلة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Alisteqlal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wa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altanmiya</a:t>
                      </a:r>
                      <a:endParaRPr lang="en-US" sz="2000" b="1" dirty="0" smtClean="0"/>
                    </a:p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53%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smtClean="0"/>
                        <a:t>26%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2000" b="1" dirty="0" smtClean="0"/>
                        <a:t>الاستقلال والتنمية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9996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Hebron </a:t>
                      </a: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الخليل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254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Madeena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Asreyah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20%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2000" dirty="0" smtClean="0"/>
                        <a:t>18%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مدينة عصرية</a:t>
                      </a:r>
                      <a:endParaRPr lang="en-US" sz="2000" b="1" dirty="0"/>
                    </a:p>
                  </a:txBody>
                  <a:tcPr/>
                </a:tc>
              </a:tr>
              <a:tr h="553254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Bilmusharaka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Nastatee</a:t>
                      </a:r>
                      <a:r>
                        <a:rPr lang="en-US" sz="2000" b="1" baseline="0" dirty="0" smtClean="0"/>
                        <a:t>’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2000" dirty="0" smtClean="0"/>
                        <a:t>14%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بالمشاركة نستطيع</a:t>
                      </a:r>
                      <a:endParaRPr lang="en-US" sz="2000" b="1" dirty="0"/>
                    </a:p>
                  </a:txBody>
                  <a:tcPr/>
                </a:tc>
              </a:tr>
              <a:tr h="678659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Alisteqlal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wa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altanmiya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58%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2000" dirty="0" smtClean="0"/>
                        <a:t>52%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الاستقلال والتنمية</a:t>
                      </a:r>
                      <a:endParaRPr lang="en-US" sz="2000" b="1" dirty="0" smtClean="0"/>
                    </a:p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066800"/>
                <a:gridCol w="990600"/>
                <a:gridCol w="914400"/>
                <a:gridCol w="3200400"/>
              </a:tblGrid>
              <a:tr h="638866">
                <a:tc gridSpan="5"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Voting by age </a:t>
                      </a:r>
                      <a:r>
                        <a:rPr lang="ar-SA" sz="3000" dirty="0" smtClean="0"/>
                        <a:t>التصويت</a:t>
                      </a:r>
                      <a:r>
                        <a:rPr lang="ar-SA" sz="3000" baseline="0" dirty="0" smtClean="0"/>
                        <a:t> حسب العمر</a:t>
                      </a:r>
                      <a:endParaRPr lang="en-US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40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18-30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31-50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51+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1403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Ramallah</a:t>
                      </a:r>
                      <a:r>
                        <a:rPr lang="en-US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ar-SA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رام الله 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632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Ramallah </a:t>
                      </a:r>
                      <a:r>
                        <a:rPr lang="en-US" sz="2000" b="1" dirty="0" err="1" smtClean="0"/>
                        <a:t>Almustaqbal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30%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(%31)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38%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(%58)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25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(%12)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رام الله المستقبل</a:t>
                      </a:r>
                      <a:endParaRPr lang="en-US" sz="2000" b="1" dirty="0"/>
                    </a:p>
                  </a:txBody>
                  <a:tcPr/>
                </a:tc>
              </a:tr>
              <a:tr h="816328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Abnaa</a:t>
                      </a:r>
                      <a:r>
                        <a:rPr lang="en-US" sz="2000" b="1" dirty="0" smtClean="0"/>
                        <a:t>’ </a:t>
                      </a:r>
                      <a:r>
                        <a:rPr lang="en-US" sz="2000" b="1" dirty="0" err="1" smtClean="0"/>
                        <a:t>Albalad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48%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(%33)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45%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(%45)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75%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(%23)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ابناء البلد</a:t>
                      </a:r>
                      <a:endParaRPr lang="en-US" sz="2000" b="1" dirty="0"/>
                    </a:p>
                  </a:txBody>
                  <a:tcPr/>
                </a:tc>
              </a:tr>
              <a:tr h="513024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Nablus</a:t>
                      </a: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نابلس </a:t>
                      </a:r>
                      <a:endParaRPr lang="en-US" sz="20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6328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Alwataniya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Almustaqila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57%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(%37)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44%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(%44)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60%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(%20)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الوطنية المستقلة</a:t>
                      </a:r>
                      <a:endParaRPr lang="en-US" sz="2000" b="1" dirty="0"/>
                    </a:p>
                  </a:txBody>
                  <a:tcPr/>
                </a:tc>
              </a:tr>
              <a:tr h="81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Alisteqlal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wa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altanmiya</a:t>
                      </a:r>
                      <a:endParaRPr 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27%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(%22)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52%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(%65)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33%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(%14)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b="1" dirty="0" smtClean="0"/>
                        <a:t>الاستقلال والتنمية</a:t>
                      </a:r>
                      <a:endParaRPr lang="en-US" sz="2000" b="1" dirty="0"/>
                    </a:p>
                  </a:txBody>
                  <a:tcPr/>
                </a:tc>
              </a:tr>
              <a:tr h="54816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Hebron </a:t>
                      </a: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الخليل</a:t>
                      </a:r>
                      <a:endParaRPr lang="en-US" sz="20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9828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Alisteqlal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wa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altanmiya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59%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(%45)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55%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(%45)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%43</a:t>
                      </a:r>
                    </a:p>
                    <a:p>
                      <a:r>
                        <a:rPr lang="en-US" sz="2000" dirty="0" smtClean="0"/>
                        <a:t>(%10)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الاستقلال والتنمية</a:t>
                      </a:r>
                      <a:endParaRPr lang="en-US" sz="20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are the voters? Gender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ar-JO" dirty="0" smtClean="0"/>
              <a:t>من هم الناخبون؟</a:t>
            </a:r>
            <a:r>
              <a:rPr lang="ar-SA" dirty="0" smtClean="0"/>
              <a:t> الجنس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are the voters? Age</a:t>
            </a:r>
            <a:br>
              <a:rPr lang="en-US" dirty="0" smtClean="0"/>
            </a:br>
            <a:r>
              <a:rPr lang="ar-JO" dirty="0" smtClean="0"/>
              <a:t>من هم </a:t>
            </a:r>
            <a:r>
              <a:rPr lang="ar-JO" dirty="0" err="1" smtClean="0"/>
              <a:t>الناخبون؟</a:t>
            </a:r>
            <a:r>
              <a:rPr lang="ar-JO" dirty="0" smtClean="0"/>
              <a:t> العمر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7661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are the voters? Income</a:t>
            </a:r>
            <a:br>
              <a:rPr lang="en-US" dirty="0" smtClean="0"/>
            </a:br>
            <a:r>
              <a:rPr lang="ar-JO" dirty="0" smtClean="0"/>
              <a:t>من هم </a:t>
            </a:r>
            <a:r>
              <a:rPr lang="ar-JO" dirty="0" err="1" smtClean="0"/>
              <a:t>الناخبون؟</a:t>
            </a:r>
            <a:r>
              <a:rPr lang="ar-JO" dirty="0" smtClean="0"/>
              <a:t> الدخل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7661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are the voters? Work Sector</a:t>
            </a:r>
            <a:br>
              <a:rPr lang="en-US" dirty="0" smtClean="0"/>
            </a:br>
            <a:r>
              <a:rPr lang="ar-JO" dirty="0" smtClean="0"/>
              <a:t>من هم </a:t>
            </a:r>
            <a:r>
              <a:rPr lang="ar-JO" dirty="0" err="1" smtClean="0"/>
              <a:t>الناخبون؟</a:t>
            </a:r>
            <a:r>
              <a:rPr lang="ar-JO" dirty="0" smtClean="0"/>
              <a:t> قطاع العمل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7661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Who are the voters? Refugee Status</a:t>
            </a:r>
            <a:br>
              <a:rPr lang="en-US" dirty="0" smtClean="0"/>
            </a:br>
            <a:r>
              <a:rPr lang="ar-JO" dirty="0" smtClean="0"/>
              <a:t>من هم </a:t>
            </a:r>
            <a:r>
              <a:rPr lang="ar-JO" dirty="0" err="1" smtClean="0"/>
              <a:t>الناخبون؟</a:t>
            </a:r>
            <a:r>
              <a:rPr lang="ar-JO" dirty="0" smtClean="0"/>
              <a:t> وضع اللجوء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 smtClean="0"/>
              <a:t>How do you feel about your voting experience today?</a:t>
            </a:r>
            <a:r>
              <a:rPr lang="ar-JO" sz="2700" b="1" dirty="0" smtClean="0"/>
              <a:t/>
            </a:r>
            <a:br>
              <a:rPr lang="ar-JO" sz="2700" b="1" dirty="0" smtClean="0"/>
            </a:br>
            <a:r>
              <a:rPr lang="ar-JO" sz="2700" b="1" dirty="0" smtClean="0"/>
              <a:t>كيف تصف شعورك بعد تصويتك اليوم، هل أنت..؟ </a:t>
            </a:r>
            <a:endParaRPr lang="en-US" sz="2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7661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Do you believe that your vote…..?</a:t>
            </a:r>
            <a:r>
              <a:rPr lang="ar-JO" b="1" dirty="0" smtClean="0"/>
              <a:t/>
            </a:r>
            <a:br>
              <a:rPr lang="ar-JO" b="1" dirty="0" smtClean="0"/>
            </a:br>
            <a:r>
              <a:rPr lang="ar-JO" b="1" dirty="0" smtClean="0"/>
              <a:t> هل تعتقد بأن صوتك...؟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7661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235</TotalTime>
  <Words>804</Words>
  <Application>Microsoft Office PowerPoint</Application>
  <PresentationFormat>On-screen Show 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Local Election Day Survey   استطلاع يوم الانتخابات المحلية الفلسطينية</vt:lpstr>
      <vt:lpstr>Slide 2</vt:lpstr>
      <vt:lpstr>Who are the voters? Gender  من هم الناخبون؟ الجنس</vt:lpstr>
      <vt:lpstr>Who are the voters? Age من هم الناخبون؟ العمر</vt:lpstr>
      <vt:lpstr>Who are the voters? Income من هم الناخبون؟ الدخل</vt:lpstr>
      <vt:lpstr>Who are the voters? Work Sector من هم الناخبون؟ قطاع العمل</vt:lpstr>
      <vt:lpstr>Who are the voters? Refugee Status من هم الناخبون؟ وضع اللجوء</vt:lpstr>
      <vt:lpstr>How do you feel about your voting experience today? كيف تصف شعورك بعد تصويتك اليوم، هل أنت..؟ </vt:lpstr>
      <vt:lpstr>Do you believe that your vote…..?  هل تعتقد بأن صوتك...؟ </vt:lpstr>
      <vt:lpstr>Slide 10</vt:lpstr>
      <vt:lpstr>In your opinion, elections today were…?  برأيك، هل الانتخابات اليوم كانت...؟</vt:lpstr>
      <vt:lpstr>Slide 12</vt:lpstr>
      <vt:lpstr>Slide 13</vt:lpstr>
      <vt:lpstr>Satisfaction with the role of the Ministry of Local Government in the local elections درجة الرضا عن دور وزارة الحكم المحلي في الانتخابات المحلية</vt:lpstr>
      <vt:lpstr>Satisfaction with the role of the Central Elections Commission in the local elections درجة الرضا عن دور لجنة الانتخابات المركزية في الانتخابات المحلية</vt:lpstr>
      <vt:lpstr>Satisfaction with the role of the government in the West Bank in the local elections درجة الرضا عن دور الحكومة في الضفة الغربية في الانتخابات المحلية</vt:lpstr>
      <vt:lpstr>Satisfaction with the role of the Presidency in local elections درجة الرضا عن دور الرئاسة الفلسطينية في الانتخابات المحلية</vt:lpstr>
      <vt:lpstr>Slide 18</vt:lpstr>
      <vt:lpstr>Were you satisfied with the choices at the ballot box? هل أنت راض عن تنوع الخيارات/ القوائم المرشحة اليوم؟</vt:lpstr>
      <vt:lpstr>Who are the voters? Political affiliation  من هم الناخبون؟ التوزيع السياسي</vt:lpstr>
      <vt:lpstr>Distribution of Fatah vote</vt:lpstr>
      <vt:lpstr>Distribution of independent vote</vt:lpstr>
      <vt:lpstr>Distribution of Islamist vote (Hebron)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Joyce</cp:lastModifiedBy>
  <cp:revision>45</cp:revision>
  <dcterms:created xsi:type="dcterms:W3CDTF">2012-10-19T08:28:46Z</dcterms:created>
  <dcterms:modified xsi:type="dcterms:W3CDTF">2012-10-21T11:09:48Z</dcterms:modified>
</cp:coreProperties>
</file>